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autoTitleDeleted val="1"/>
    <c:view3D>
      <c:rotX val="40"/>
      <c:rotY val="20"/>
      <c:perspective val="30"/>
    </c:view3D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Dépenses</c:v>
                </c:pt>
              </c:strCache>
            </c:strRef>
          </c:tx>
          <c:dPt>
            <c:idx val="0"/>
            <c:explosion val="32"/>
          </c:dPt>
          <c:dLbls>
            <c:dLbl>
              <c:idx val="0"/>
              <c:layout/>
              <c:showCatName val="1"/>
              <c:showPercent val="1"/>
              <c:separator>
</c:separator>
            </c:dLbl>
            <c:delete val="1"/>
          </c:dLbls>
          <c:cat>
            <c:strRef>
              <c:f>Feuil1!$A$2:$A$6</c:f>
              <c:strCache>
                <c:ptCount val="5"/>
                <c:pt idx="0">
                  <c:v>Production</c:v>
                </c:pt>
                <c:pt idx="1">
                  <c:v>Administratif</c:v>
                </c:pt>
                <c:pt idx="2">
                  <c:v>Commercial</c:v>
                </c:pt>
                <c:pt idx="3">
                  <c:v>Ressources Humaines</c:v>
                </c:pt>
                <c:pt idx="4">
                  <c:v>Technique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10500</c:v>
                </c:pt>
                <c:pt idx="1">
                  <c:v>7200</c:v>
                </c:pt>
                <c:pt idx="2">
                  <c:v>6100</c:v>
                </c:pt>
                <c:pt idx="3">
                  <c:v>2500</c:v>
                </c:pt>
                <c:pt idx="4">
                  <c:v>5000</c:v>
                </c:pt>
              </c:numCache>
            </c:numRef>
          </c:val>
        </c:ser>
      </c:pie3DChart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plotArea>
      <c:layout/>
      <c:lineChart>
        <c:grouping val="standard"/>
        <c:ser>
          <c:idx val="0"/>
          <c:order val="0"/>
          <c:tx>
            <c:strRef>
              <c:f>Feuil1!$A$2</c:f>
              <c:strCache>
                <c:ptCount val="1"/>
                <c:pt idx="0">
                  <c:v>Dépenses</c:v>
                </c:pt>
              </c:strCache>
            </c:strRef>
          </c:tx>
          <c:dLbls>
            <c:dLbl>
              <c:idx val="5"/>
              <c:layout>
                <c:manualLayout>
                  <c:x val="-3.8580246913580245E-2"/>
                  <c:y val="5.8926685878784253E-2"/>
                </c:manualLayout>
              </c:layout>
              <c:showVal val="1"/>
            </c:dLbl>
            <c:delete val="1"/>
            <c:numFmt formatCode="0&quot; K€&quot;" sourceLinked="0"/>
          </c:dLbls>
          <c:cat>
            <c:strRef>
              <c:f>Feuil1!$B$1:$G$1</c:f>
              <c:strCache>
                <c:ptCount val="6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</c:strCache>
            </c:strRef>
          </c:cat>
          <c:val>
            <c:numRef>
              <c:f>Feuil1!$B$2:$G$2</c:f>
              <c:numCache>
                <c:formatCode>General</c:formatCode>
                <c:ptCount val="6"/>
                <c:pt idx="0">
                  <c:v>15</c:v>
                </c:pt>
                <c:pt idx="1">
                  <c:v>16</c:v>
                </c:pt>
                <c:pt idx="2">
                  <c:v>18</c:v>
                </c:pt>
                <c:pt idx="3">
                  <c:v>17</c:v>
                </c:pt>
                <c:pt idx="4">
                  <c:v>18</c:v>
                </c:pt>
                <c:pt idx="5">
                  <c:v>15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Feuil1!$A$3</c:f>
              <c:strCache>
                <c:ptCount val="1"/>
                <c:pt idx="0">
                  <c:v>Recettes</c:v>
                </c:pt>
              </c:strCache>
            </c:strRef>
          </c:tx>
          <c:dLbls>
            <c:dLbl>
              <c:idx val="1"/>
              <c:layout>
                <c:manualLayout>
                  <c:x val="-3.0864197530864227E-2"/>
                  <c:y val="-6.453875120057323E-2"/>
                </c:manualLayout>
              </c:layout>
              <c:showVal val="1"/>
              <c:separator>
</c:separator>
            </c:dLbl>
            <c:delete val="1"/>
            <c:numFmt formatCode="0&quot; K€&quot;" sourceLinked="0"/>
          </c:dLbls>
          <c:cat>
            <c:strRef>
              <c:f>Feuil1!$B$1:$G$1</c:f>
              <c:strCache>
                <c:ptCount val="6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</c:strCache>
            </c:strRef>
          </c:cat>
          <c:val>
            <c:numRef>
              <c:f>Feuil1!$B$3:$G$3</c:f>
              <c:numCache>
                <c:formatCode>General</c:formatCode>
                <c:ptCount val="6"/>
                <c:pt idx="0">
                  <c:v>22</c:v>
                </c:pt>
                <c:pt idx="1">
                  <c:v>25</c:v>
                </c:pt>
                <c:pt idx="2">
                  <c:v>20</c:v>
                </c:pt>
                <c:pt idx="3">
                  <c:v>19</c:v>
                </c:pt>
                <c:pt idx="4">
                  <c:v>21</c:v>
                </c:pt>
                <c:pt idx="5">
                  <c:v>23</c:v>
                </c:pt>
              </c:numCache>
            </c:numRef>
          </c:val>
          <c:smooth val="1"/>
        </c:ser>
        <c:marker val="1"/>
        <c:axId val="54663424"/>
        <c:axId val="54760960"/>
      </c:lineChart>
      <c:catAx>
        <c:axId val="54663424"/>
        <c:scaling>
          <c:orientation val="minMax"/>
        </c:scaling>
        <c:axPos val="b"/>
        <c:numFmt formatCode="#,##0;\-#,##0" sourceLinked="0"/>
        <c:tickLblPos val="nextTo"/>
        <c:crossAx val="54760960"/>
        <c:crosses val="autoZero"/>
        <c:auto val="1"/>
        <c:lblAlgn val="ctr"/>
        <c:lblOffset val="100"/>
      </c:catAx>
      <c:valAx>
        <c:axId val="54760960"/>
        <c:scaling>
          <c:orientation val="minMax"/>
        </c:scaling>
        <c:axPos val="l"/>
        <c:majorGridlines/>
        <c:numFmt formatCode="0&quot; K€&quot;" sourceLinked="0"/>
        <c:tickLblPos val="nextTo"/>
        <c:crossAx val="5466342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angle rect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grpSp>
        <p:nvGrpSpPr>
          <p:cNvPr id="2" name="Groupe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e lib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e lib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e lib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necteur droit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A4EF058-D781-47AC-8290-C171954950E8}" type="datetimeFigureOut">
              <a:rPr lang="fr-FR" smtClean="0"/>
              <a:t>24/03/2011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DFC9EE1-39F7-48D0-AF66-0E794205638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4EF058-D781-47AC-8290-C171954950E8}" type="datetimeFigureOut">
              <a:rPr lang="fr-FR" smtClean="0"/>
              <a:t>24/03/2011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FC9EE1-39F7-48D0-AF66-0E794205638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4EF058-D781-47AC-8290-C171954950E8}" type="datetimeFigureOut">
              <a:rPr lang="fr-FR" smtClean="0"/>
              <a:t>24/03/2011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FC9EE1-39F7-48D0-AF66-0E794205638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4EF058-D781-47AC-8290-C171954950E8}" type="datetimeFigureOut">
              <a:rPr lang="fr-FR" smtClean="0"/>
              <a:t>24/03/2011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FC9EE1-39F7-48D0-AF66-0E794205638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4EF058-D781-47AC-8290-C171954950E8}" type="datetimeFigureOut">
              <a:rPr lang="fr-FR" smtClean="0"/>
              <a:t>24/03/2011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FC9EE1-39F7-48D0-AF66-0E794205638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4EF058-D781-47AC-8290-C171954950E8}" type="datetimeFigureOut">
              <a:rPr lang="fr-FR" smtClean="0"/>
              <a:t>24/03/2011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FC9EE1-39F7-48D0-AF66-0E7942056380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4EF058-D781-47AC-8290-C171954950E8}" type="datetimeFigureOut">
              <a:rPr lang="fr-FR" smtClean="0"/>
              <a:t>24/03/2011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FC9EE1-39F7-48D0-AF66-0E7942056380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4EF058-D781-47AC-8290-C171954950E8}" type="datetimeFigureOut">
              <a:rPr lang="fr-FR" smtClean="0"/>
              <a:t>24/03/2011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FC9EE1-39F7-48D0-AF66-0E794205638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4EF058-D781-47AC-8290-C171954950E8}" type="datetimeFigureOut">
              <a:rPr lang="fr-FR" smtClean="0"/>
              <a:t>24/03/2011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FC9EE1-39F7-48D0-AF66-0E794205638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A4EF058-D781-47AC-8290-C171954950E8}" type="datetimeFigureOut">
              <a:rPr lang="fr-FR" smtClean="0"/>
              <a:t>24/03/2011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FC9EE1-39F7-48D0-AF66-0E7942056380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A4EF058-D781-47AC-8290-C171954950E8}" type="datetimeFigureOut">
              <a:rPr lang="fr-FR" smtClean="0"/>
              <a:t>24/03/2011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DFC9EE1-39F7-48D0-AF66-0E7942056380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e libre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angle rect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necteur droit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e libre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e libre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angle rect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necteur droit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A4EF058-D781-47AC-8290-C171954950E8}" type="datetimeFigureOut">
              <a:rPr lang="fr-FR" smtClean="0"/>
              <a:t>24/03/2011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DFC9EE1-39F7-48D0-AF66-0E7942056380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Présentation du Budget :</a:t>
            </a:r>
            <a:br>
              <a:rPr lang="fr-FR" dirty="0" smtClean="0"/>
            </a:br>
            <a:r>
              <a:rPr lang="fr-FR" dirty="0" smtClean="0"/>
              <a:t>Recettes et Dépenses 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Exercice 2011 – 2012</a:t>
            </a:r>
          </a:p>
          <a:p>
            <a:r>
              <a:rPr lang="fr-FR" dirty="0" smtClean="0"/>
              <a:t>Messieurs Leconte &amp; Bon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Répartition des dépenses par services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67544" y="16288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Evolution des dépenses  et des recettes sur les 5 dernières années</a:t>
            </a:r>
            <a:endParaRPr lang="fr-F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otonde">
  <a:themeElements>
    <a:clrScheme name="Rotond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Rotond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Rotond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</TotalTime>
  <Words>35</Words>
  <Application>Microsoft Office PowerPoint</Application>
  <PresentationFormat>Affichage à l'écran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Rotonde</vt:lpstr>
      <vt:lpstr>Présentation du Budget : Recettes et Dépenses </vt:lpstr>
      <vt:lpstr>Répartition des dépenses par services</vt:lpstr>
      <vt:lpstr>Evolution des dépenses  et des recettes sur les 5 dernières années</vt:lpstr>
    </vt:vector>
  </TitlesOfParts>
  <Company>Pas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du Budget : Recettes et Dépenses </dc:title>
  <dc:creator>Luc</dc:creator>
  <cp:lastModifiedBy>Luc</cp:lastModifiedBy>
  <cp:revision>2</cp:revision>
  <dcterms:created xsi:type="dcterms:W3CDTF">2011-03-24T17:29:36Z</dcterms:created>
  <dcterms:modified xsi:type="dcterms:W3CDTF">2011-03-24T17:49:18Z</dcterms:modified>
</cp:coreProperties>
</file>